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9" r:id="rId4"/>
    <p:sldId id="257" r:id="rId5"/>
    <p:sldId id="260" r:id="rId6"/>
    <p:sldId id="258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86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BD16-33E4-4EE9-ADA8-B345C88C7AD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882E-EAC3-4AC1-B49C-8B43E4B7D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580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BD16-33E4-4EE9-ADA8-B345C88C7AD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882E-EAC3-4AC1-B49C-8B43E4B7D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842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BD16-33E4-4EE9-ADA8-B345C88C7AD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882E-EAC3-4AC1-B49C-8B43E4B7D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101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BD16-33E4-4EE9-ADA8-B345C88C7AD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882E-EAC3-4AC1-B49C-8B43E4B7D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805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BD16-33E4-4EE9-ADA8-B345C88C7AD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882E-EAC3-4AC1-B49C-8B43E4B7D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819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BD16-33E4-4EE9-ADA8-B345C88C7AD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882E-EAC3-4AC1-B49C-8B43E4B7D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528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BD16-33E4-4EE9-ADA8-B345C88C7AD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882E-EAC3-4AC1-B49C-8B43E4B7D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873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BD16-33E4-4EE9-ADA8-B345C88C7AD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882E-EAC3-4AC1-B49C-8B43E4B7D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918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BD16-33E4-4EE9-ADA8-B345C88C7AD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882E-EAC3-4AC1-B49C-8B43E4B7D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415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BD16-33E4-4EE9-ADA8-B345C88C7AD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882E-EAC3-4AC1-B49C-8B43E4B7D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362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BD16-33E4-4EE9-ADA8-B345C88C7AD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882E-EAC3-4AC1-B49C-8B43E4B7D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910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EBD16-33E4-4EE9-ADA8-B345C88C7AD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4882E-EAC3-4AC1-B49C-8B43E4B7D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7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12" Type="http://schemas.openxmlformats.org/officeDocument/2006/relationships/image" Target="../media/image1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jpg"/><Relationship Id="rId10" Type="http://schemas.openxmlformats.org/officeDocument/2006/relationships/image" Target="../media/image10.jpe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12.jp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jpeg"/><Relationship Id="rId15" Type="http://schemas.openxmlformats.org/officeDocument/2006/relationships/image" Target="../media/image2.jpe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png"/><Relationship Id="rId1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jpeg"/><Relationship Id="rId18" Type="http://schemas.openxmlformats.org/officeDocument/2006/relationships/image" Target="../media/image44.png"/><Relationship Id="rId3" Type="http://schemas.microsoft.com/office/2007/relationships/hdphoto" Target="../media/hdphoto2.wdp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microsoft.com/office/2007/relationships/hdphoto" Target="../media/hdphoto3.wdp"/><Relationship Id="rId2" Type="http://schemas.openxmlformats.org/officeDocument/2006/relationships/image" Target="../media/image30.png"/><Relationship Id="rId16" Type="http://schemas.openxmlformats.org/officeDocument/2006/relationships/image" Target="../media/image43.png"/><Relationship Id="rId20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19" Type="http://schemas.openxmlformats.org/officeDocument/2006/relationships/image" Target="../media/image45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2" y="1182008"/>
            <a:ext cx="2078181" cy="2496351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2175163" y="1182008"/>
            <a:ext cx="5098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Федеральная служба государственной регистрации, кадастра и картографии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175163" y="2294147"/>
            <a:ext cx="6733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Управление </a:t>
            </a:r>
            <a:r>
              <a:rPr lang="ru-RU" sz="2400" b="1" dirty="0" err="1" smtClean="0">
                <a:solidFill>
                  <a:srgbClr val="002060"/>
                </a:solidFill>
              </a:rPr>
              <a:t>Росреестра</a:t>
            </a:r>
            <a:r>
              <a:rPr lang="ru-RU" sz="2400" b="1" dirty="0" smtClean="0">
                <a:solidFill>
                  <a:srgbClr val="002060"/>
                </a:solidFill>
              </a:rPr>
              <a:t> по Пермскому краю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36072" y="3636336"/>
            <a:ext cx="82573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</a:rPr>
              <a:t>КАК ПОЛУЧИТЬ </a:t>
            </a:r>
          </a:p>
          <a:p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</a:rPr>
              <a:t>ГОСУДАРСТВЕННЫЕ УСЛУГИ </a:t>
            </a:r>
          </a:p>
          <a:p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</a:rPr>
              <a:t>В ЭЛЕКТРОННОМ ВИДЕ</a:t>
            </a:r>
            <a:endParaRPr lang="ru-RU" sz="48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773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944" y="0"/>
            <a:ext cx="115685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Постановка объекта недвижимости на кадастровый учет и регистрация права собственности  на него</a:t>
            </a:r>
            <a:endParaRPr lang="ru-RU" sz="3600" b="1" dirty="0">
              <a:solidFill>
                <a:srgbClr val="0070C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856" y="2828870"/>
            <a:ext cx="3091215" cy="15010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8229" y="5107403"/>
            <a:ext cx="1433771" cy="175059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115982" y="3131326"/>
            <a:ext cx="2840180" cy="772193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9115982" y="3269719"/>
            <a:ext cx="2840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/>
              <a:t>Регистрацияпросто.рф</a:t>
            </a:r>
            <a:endParaRPr lang="ru-RU" sz="20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90" y="4990209"/>
            <a:ext cx="743776" cy="89009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9674961" y="4849663"/>
            <a:ext cx="2313709" cy="789709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6818878" y="4475922"/>
            <a:ext cx="1122218" cy="73698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50163" y="4138393"/>
            <a:ext cx="112495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400" b="1" dirty="0" smtClean="0"/>
              <a:t>сайт</a:t>
            </a:r>
            <a:endParaRPr lang="ru-RU" sz="3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567168" y="2951422"/>
            <a:ext cx="26317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ДОКУМЕНТЫ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СРОКИ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СТОИМОСТЬ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23" y="3072334"/>
            <a:ext cx="1010921" cy="1033689"/>
          </a:xfrm>
          <a:prstGeom prst="rect">
            <a:avLst/>
          </a:prstGeom>
        </p:spPr>
      </p:pic>
      <p:sp>
        <p:nvSpPr>
          <p:cNvPr id="27" name="Стрелка вправо 26"/>
          <p:cNvSpPr/>
          <p:nvPr/>
        </p:nvSpPr>
        <p:spPr>
          <a:xfrm>
            <a:off x="5125537" y="3169066"/>
            <a:ext cx="540327" cy="82064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блако 29"/>
          <p:cNvSpPr/>
          <p:nvPr/>
        </p:nvSpPr>
        <p:spPr>
          <a:xfrm>
            <a:off x="937872" y="1859366"/>
            <a:ext cx="1742992" cy="864989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659" y="1177181"/>
            <a:ext cx="1436145" cy="1436145"/>
          </a:xfrm>
          <a:prstGeom prst="rect">
            <a:avLst/>
          </a:prstGeom>
        </p:spPr>
      </p:pic>
      <p:sp>
        <p:nvSpPr>
          <p:cNvPr id="31" name="Облако 30"/>
          <p:cNvSpPr/>
          <p:nvPr/>
        </p:nvSpPr>
        <p:spPr>
          <a:xfrm>
            <a:off x="3340519" y="1811804"/>
            <a:ext cx="1505238" cy="1196965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538" y="1213905"/>
            <a:ext cx="1174206" cy="1519911"/>
          </a:xfrm>
          <a:prstGeom prst="rect">
            <a:avLst/>
          </a:prstGeom>
        </p:spPr>
      </p:pic>
      <p:sp>
        <p:nvSpPr>
          <p:cNvPr id="32" name="Облако 31"/>
          <p:cNvSpPr/>
          <p:nvPr/>
        </p:nvSpPr>
        <p:spPr>
          <a:xfrm>
            <a:off x="5962272" y="1554287"/>
            <a:ext cx="1585418" cy="1041565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491" y="1321269"/>
            <a:ext cx="1842212" cy="981070"/>
          </a:xfrm>
          <a:prstGeom prst="rect">
            <a:avLst/>
          </a:prstGeom>
        </p:spPr>
      </p:pic>
      <p:sp>
        <p:nvSpPr>
          <p:cNvPr id="33" name="Облако 32"/>
          <p:cNvSpPr/>
          <p:nvPr/>
        </p:nvSpPr>
        <p:spPr>
          <a:xfrm>
            <a:off x="8664205" y="1621732"/>
            <a:ext cx="3415459" cy="1209206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314" y="1129994"/>
            <a:ext cx="2657515" cy="151146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661046" y="5146820"/>
            <a:ext cx="5259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Управление </a:t>
            </a:r>
            <a:r>
              <a:rPr lang="ru-RU" sz="3600" b="1" dirty="0" err="1" smtClean="0"/>
              <a:t>Росреестра</a:t>
            </a:r>
            <a:r>
              <a:rPr lang="ru-RU" sz="3600" b="1" dirty="0" smtClean="0"/>
              <a:t> </a:t>
            </a:r>
          </a:p>
          <a:p>
            <a:pPr algn="ctr"/>
            <a:r>
              <a:rPr lang="ru-RU" sz="3600" b="1" dirty="0" smtClean="0"/>
              <a:t>по Пермскому краю</a:t>
            </a:r>
            <a:endParaRPr lang="ru-RU" sz="3600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58747" y="4771213"/>
            <a:ext cx="2145978" cy="749873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005355" y="3428703"/>
            <a:ext cx="1480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КАКИЕ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230" y="5628252"/>
            <a:ext cx="18751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Нужна 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э</a:t>
            </a:r>
            <a:r>
              <a:rPr lang="ru-RU" sz="2000" b="1" dirty="0" smtClean="0">
                <a:solidFill>
                  <a:srgbClr val="FF0000"/>
                </a:solidFill>
              </a:rPr>
              <a:t>лектронная подпись</a:t>
            </a:r>
            <a:endParaRPr lang="ru-RU" sz="2000" b="1" dirty="0"/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47" y="5198799"/>
            <a:ext cx="540784" cy="805298"/>
          </a:xfrm>
          <a:prstGeom prst="rect">
            <a:avLst/>
          </a:prstGeom>
        </p:spPr>
      </p:pic>
      <p:sp>
        <p:nvSpPr>
          <p:cNvPr id="39" name="Стрелка вправо 38"/>
          <p:cNvSpPr/>
          <p:nvPr/>
        </p:nvSpPr>
        <p:spPr>
          <a:xfrm>
            <a:off x="7725387" y="5636556"/>
            <a:ext cx="540327" cy="82064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8401411" y="5759980"/>
            <a:ext cx="2547100" cy="830844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/>
          <p:cNvSpPr txBox="1"/>
          <p:nvPr/>
        </p:nvSpPr>
        <p:spPr>
          <a:xfrm>
            <a:off x="8457929" y="5751362"/>
            <a:ext cx="23724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/>
              <a:t>Личный кабинет правообладателя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519763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80193" y="420066"/>
            <a:ext cx="6248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Кто ещё может подать заявление </a:t>
            </a:r>
            <a:r>
              <a:rPr lang="ru-RU" sz="3200" b="1" dirty="0" smtClean="0">
                <a:solidFill>
                  <a:srgbClr val="FF0000"/>
                </a:solidFill>
              </a:rPr>
              <a:t>на регистрацию недвижимости 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в электронном виде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2" y="351480"/>
            <a:ext cx="1010921" cy="103368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410" y="2323137"/>
            <a:ext cx="2938960" cy="16556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222150" y="1827675"/>
            <a:ext cx="174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НОТАРИУС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628" y="532698"/>
            <a:ext cx="4060052" cy="251641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4" name="TextBox 13"/>
          <p:cNvSpPr txBox="1"/>
          <p:nvPr/>
        </p:nvSpPr>
        <p:spPr>
          <a:xfrm>
            <a:off x="8682899" y="3069518"/>
            <a:ext cx="228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ЗАСТРОЙЩИКИ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20" y="4807218"/>
            <a:ext cx="3913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КРЕДИТНЫЕ ОРГАНИЗАЦИИ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98248" y="5902115"/>
            <a:ext cx="6026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ОРГАНЫ  ГОСУДАРСТВЕННОЙ ВЛАСТИ И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МЕСТНОГО САМОУПРАВЛЕНИЯ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00" y="3177749"/>
            <a:ext cx="2174438" cy="165982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148" y="4101796"/>
            <a:ext cx="3476870" cy="188406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764521" y="2309926"/>
            <a:ext cx="2660476" cy="4236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При удостоверении сделок, вступлении в наследство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00597" y="5364695"/>
            <a:ext cx="3143828" cy="6329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Е</a:t>
            </a:r>
            <a:r>
              <a:rPr lang="ru-RU" sz="1400" dirty="0" smtClean="0"/>
              <a:t>сли Вы являетесь клиентом банка  при регистрации/погашении ипотеки</a:t>
            </a:r>
            <a:endParaRPr lang="ru-RU" sz="14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391954" y="3477890"/>
            <a:ext cx="3111401" cy="46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При заключении сделок с застройщиком </a:t>
            </a:r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8905608" y="4717605"/>
            <a:ext cx="2590800" cy="1068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По вновь созданным объектам, и в случае если право возникает на основании акта или сделки с органом власти</a:t>
            </a:r>
          </a:p>
          <a:p>
            <a:pPr algn="ctr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590352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047" y="84978"/>
            <a:ext cx="118701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Выдача общедоступных сведений из Единого государственного реестра недвижимости (ЕГРН) в режиме онлайн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77" y="2678257"/>
            <a:ext cx="5134840" cy="20002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308" y="2678257"/>
            <a:ext cx="5557406" cy="20002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558" y="4871529"/>
            <a:ext cx="1628907" cy="198647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0144907" y="4871528"/>
            <a:ext cx="1011382" cy="729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303" y="2144857"/>
            <a:ext cx="536515" cy="53651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393" y="2157965"/>
            <a:ext cx="535029" cy="535029"/>
          </a:xfrm>
          <a:prstGeom prst="rect">
            <a:avLst/>
          </a:prstGeom>
        </p:spPr>
      </p:pic>
      <p:sp>
        <p:nvSpPr>
          <p:cNvPr id="21" name="Стрелка вниз 20"/>
          <p:cNvSpPr/>
          <p:nvPr/>
        </p:nvSpPr>
        <p:spPr>
          <a:xfrm>
            <a:off x="5085910" y="4674458"/>
            <a:ext cx="886691" cy="53739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6092251" y="5747713"/>
            <a:ext cx="938865" cy="55478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953" y="4886190"/>
            <a:ext cx="2038350" cy="181413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 rot="21305642">
            <a:off x="706582" y="3823855"/>
            <a:ext cx="1302327" cy="5957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 rot="21359455">
            <a:off x="664444" y="3781735"/>
            <a:ext cx="1316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Выписка из ЕГРН</a:t>
            </a:r>
            <a:endParaRPr lang="ru-RU" sz="2000" b="1" dirty="0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5830" y="3879120"/>
            <a:ext cx="1186558" cy="725487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86807">
            <a:off x="1907559" y="3944649"/>
            <a:ext cx="1186558" cy="725487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27938">
            <a:off x="1892127" y="3875256"/>
            <a:ext cx="1231499" cy="829128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257" y="3831827"/>
            <a:ext cx="1231499" cy="829128"/>
          </a:xfrm>
          <a:prstGeom prst="rect">
            <a:avLst/>
          </a:prstGeom>
        </p:spPr>
      </p:pic>
      <p:sp>
        <p:nvSpPr>
          <p:cNvPr id="42" name="Прямоугольник 41"/>
          <p:cNvSpPr/>
          <p:nvPr/>
        </p:nvSpPr>
        <p:spPr>
          <a:xfrm rot="312290">
            <a:off x="2978062" y="3829002"/>
            <a:ext cx="1283886" cy="6257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29002">
            <a:off x="2987014" y="3750067"/>
            <a:ext cx="1231499" cy="829128"/>
          </a:xfrm>
          <a:prstGeom prst="rect">
            <a:avLst/>
          </a:prstGeom>
        </p:spPr>
      </p:pic>
      <p:sp>
        <p:nvSpPr>
          <p:cNvPr id="43" name="Прямоугольник 42"/>
          <p:cNvSpPr/>
          <p:nvPr/>
        </p:nvSpPr>
        <p:spPr>
          <a:xfrm rot="21297392">
            <a:off x="4363208" y="3831828"/>
            <a:ext cx="1327806" cy="6423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06200" y="3791524"/>
            <a:ext cx="1185069" cy="797038"/>
          </a:xfrm>
          <a:prstGeom prst="rect">
            <a:avLst/>
          </a:prstGeom>
        </p:spPr>
      </p:pic>
      <p:sp>
        <p:nvSpPr>
          <p:cNvPr id="44" name="Прямоугольник 43"/>
          <p:cNvSpPr/>
          <p:nvPr/>
        </p:nvSpPr>
        <p:spPr>
          <a:xfrm>
            <a:off x="5766535" y="3879120"/>
            <a:ext cx="1299295" cy="63262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64171">
            <a:off x="5843948" y="3810478"/>
            <a:ext cx="1231499" cy="829128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>
          <a:xfrm>
            <a:off x="8332756" y="3879120"/>
            <a:ext cx="1232070" cy="6522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0941">
            <a:off x="8302024" y="3804520"/>
            <a:ext cx="1231499" cy="829128"/>
          </a:xfrm>
          <a:prstGeom prst="rect">
            <a:avLst/>
          </a:prstGeom>
        </p:spPr>
      </p:pic>
      <p:sp>
        <p:nvSpPr>
          <p:cNvPr id="46" name="Прямоугольник 45"/>
          <p:cNvSpPr/>
          <p:nvPr/>
        </p:nvSpPr>
        <p:spPr>
          <a:xfrm rot="21424658">
            <a:off x="9700005" y="3910709"/>
            <a:ext cx="1467083" cy="664711"/>
          </a:xfrm>
          <a:prstGeom prst="rect">
            <a:avLst/>
          </a:prstGeom>
          <a:solidFill>
            <a:srgbClr val="F686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1740">
            <a:off x="9842975" y="3856001"/>
            <a:ext cx="1228250" cy="826079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595" y="5093451"/>
            <a:ext cx="1524867" cy="1588403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1462389" y="1056196"/>
            <a:ext cx="7247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Федеральная Кадастровая палата</a:t>
            </a:r>
            <a:endParaRPr lang="ru-RU" sz="3600" b="1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8903493" y="5093451"/>
            <a:ext cx="22527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s</a:t>
            </a:r>
            <a:r>
              <a:rPr lang="en-US" sz="2800" b="1" dirty="0" smtClean="0"/>
              <a:t>pv.kadastr.ru</a:t>
            </a:r>
            <a:endParaRPr lang="ru-RU" sz="2800" b="1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8950036" y="5031687"/>
            <a:ext cx="2144357" cy="70928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87" y="891252"/>
            <a:ext cx="868220" cy="868220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64230" y="5628252"/>
            <a:ext cx="18751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Нужен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логин и пароль </a:t>
            </a:r>
          </a:p>
          <a:p>
            <a:pPr algn="ctr"/>
            <a:r>
              <a:rPr lang="ru-RU" sz="2000" b="1" dirty="0" smtClean="0"/>
              <a:t>от сайта  </a:t>
            </a:r>
            <a:endParaRPr lang="ru-RU" sz="2000" b="1" dirty="0"/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47" y="5198799"/>
            <a:ext cx="540784" cy="805298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530" y="5512038"/>
            <a:ext cx="1248090" cy="12480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950036" y="6004097"/>
            <a:ext cx="2144357" cy="639818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074727" y="6055272"/>
            <a:ext cx="2019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rosreestr.ru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677016" y="1620259"/>
            <a:ext cx="9022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Управление </a:t>
            </a:r>
            <a:r>
              <a:rPr lang="ru-RU" sz="3600" b="1" dirty="0" err="1" smtClean="0"/>
              <a:t>Росреестра</a:t>
            </a:r>
            <a:r>
              <a:rPr lang="ru-RU" sz="3600" b="1" dirty="0" smtClean="0"/>
              <a:t> по Пермскому краю</a:t>
            </a:r>
            <a:endParaRPr lang="ru-RU" sz="36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45" y="1558573"/>
            <a:ext cx="743703" cy="893351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964" y="623587"/>
            <a:ext cx="540784" cy="805298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10235463" y="848078"/>
            <a:ext cx="16568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Не нужна 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э</a:t>
            </a:r>
            <a:r>
              <a:rPr lang="ru-RU" sz="2000" b="1" dirty="0" smtClean="0">
                <a:solidFill>
                  <a:srgbClr val="FF0000"/>
                </a:solidFill>
              </a:rPr>
              <a:t>лектронная подпись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48635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872658" y="3631577"/>
            <a:ext cx="2313709" cy="789709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4047" y="84978"/>
            <a:ext cx="118701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Предоставление сведений ограниченного доступа из Единого государственного реестра недвижимости (ЕГРН) в режиме онлайн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7594" y="5387388"/>
            <a:ext cx="18751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Нужен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логин и пароль </a:t>
            </a:r>
          </a:p>
          <a:p>
            <a:pPr algn="ctr"/>
            <a:r>
              <a:rPr lang="ru-RU" sz="2000" b="1" dirty="0" smtClean="0"/>
              <a:t>от сайта  </a:t>
            </a:r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47" y="4718278"/>
            <a:ext cx="645371" cy="9610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838" y="5260168"/>
            <a:ext cx="1248090" cy="12480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868524" y="5412644"/>
            <a:ext cx="18751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Нужна 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э</a:t>
            </a:r>
            <a:r>
              <a:rPr lang="ru-RU" sz="2000" b="1" dirty="0" smtClean="0">
                <a:solidFill>
                  <a:srgbClr val="FF0000"/>
                </a:solidFill>
              </a:rPr>
              <a:t>лектронная подпись</a:t>
            </a:r>
            <a:endParaRPr lang="ru-RU" sz="20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1610" y="4683134"/>
            <a:ext cx="692572" cy="10313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09494" y="1654638"/>
            <a:ext cx="5259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Управление </a:t>
            </a:r>
            <a:r>
              <a:rPr lang="ru-RU" sz="3600" b="1" dirty="0" err="1" smtClean="0"/>
              <a:t>Росреестра</a:t>
            </a:r>
            <a:r>
              <a:rPr lang="ru-RU" sz="3600" b="1" dirty="0" smtClean="0"/>
              <a:t> </a:t>
            </a:r>
          </a:p>
          <a:p>
            <a:pPr algn="ctr"/>
            <a:r>
              <a:rPr lang="ru-RU" sz="3600" b="1" dirty="0" smtClean="0"/>
              <a:t>по Пермскому краю</a:t>
            </a:r>
            <a:endParaRPr lang="ru-RU" sz="36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2066" y="1277025"/>
            <a:ext cx="1372392" cy="1642371"/>
          </a:xfrm>
          <a:prstGeom prst="rect">
            <a:avLst/>
          </a:prstGeom>
        </p:spPr>
      </p:pic>
      <p:sp>
        <p:nvSpPr>
          <p:cNvPr id="10" name="Стрелка вниз 9"/>
          <p:cNvSpPr/>
          <p:nvPr/>
        </p:nvSpPr>
        <p:spPr>
          <a:xfrm>
            <a:off x="5468403" y="2797472"/>
            <a:ext cx="1122218" cy="73698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05774" y="3718654"/>
            <a:ext cx="112495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400" b="1" dirty="0" smtClean="0"/>
              <a:t>сайт</a:t>
            </a:r>
            <a:endParaRPr lang="ru-RU" sz="3400" b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6523" y="3629659"/>
            <a:ext cx="2145978" cy="749873"/>
          </a:xfrm>
          <a:prstGeom prst="rect">
            <a:avLst/>
          </a:prstGeom>
        </p:spPr>
      </p:pic>
      <p:sp>
        <p:nvSpPr>
          <p:cNvPr id="14" name="Стрелка вниз 13"/>
          <p:cNvSpPr/>
          <p:nvPr/>
        </p:nvSpPr>
        <p:spPr>
          <a:xfrm>
            <a:off x="5488924" y="4589111"/>
            <a:ext cx="1122218" cy="73698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361801" y="5505054"/>
            <a:ext cx="3315669" cy="830844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4852920" y="5510501"/>
            <a:ext cx="23724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/>
              <a:t>Личный кабинет правообладателя</a:t>
            </a:r>
            <a:endParaRPr lang="ru-RU" sz="2200" b="1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/>
          <a:srcRect l="46996" b="11240"/>
          <a:stretch/>
        </p:blipFill>
        <p:spPr>
          <a:xfrm>
            <a:off x="10523518" y="1148205"/>
            <a:ext cx="1460664" cy="137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664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97" y="3059839"/>
            <a:ext cx="10468325" cy="36865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314" y="603473"/>
            <a:ext cx="1116876" cy="11168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373" y="105788"/>
            <a:ext cx="10885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Получение электронной подписи в режиме онлайн</a:t>
            </a:r>
            <a:endParaRPr lang="ru-RU" sz="3600" b="1" dirty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319" y="2120974"/>
            <a:ext cx="554784" cy="9388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9230" y="1715472"/>
            <a:ext cx="1963592" cy="17460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1637" y="2122990"/>
            <a:ext cx="554784" cy="93886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52" y="1717430"/>
            <a:ext cx="2234045" cy="18914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7110" y="2031201"/>
            <a:ext cx="14895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Заявка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06655" y="786975"/>
            <a:ext cx="1792379" cy="74987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28534" y="856694"/>
            <a:ext cx="1601207" cy="63124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145" y="1868387"/>
            <a:ext cx="1721927" cy="172192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899" y="2017654"/>
            <a:ext cx="1454341" cy="145434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225" y="1322713"/>
            <a:ext cx="546629" cy="55894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85663" y="2120974"/>
            <a:ext cx="554784" cy="93886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858" y="1701510"/>
            <a:ext cx="3252033" cy="1626017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340" y="4412132"/>
            <a:ext cx="2491077" cy="249107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888712" y="3586221"/>
            <a:ext cx="19383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НЕ ВЫХОДЯ ИЗ ДОМА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45" name="Выноска-облако 44"/>
          <p:cNvSpPr/>
          <p:nvPr/>
        </p:nvSpPr>
        <p:spPr>
          <a:xfrm rot="214182">
            <a:off x="8171164" y="3408252"/>
            <a:ext cx="1682660" cy="877898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 rot="280803">
            <a:off x="8320368" y="3522472"/>
            <a:ext cx="1357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Заплатить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налоги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6" name="Выноска-облако 45"/>
          <p:cNvSpPr/>
          <p:nvPr/>
        </p:nvSpPr>
        <p:spPr>
          <a:xfrm rot="361599">
            <a:off x="6102418" y="3678015"/>
            <a:ext cx="1860120" cy="1148731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5909107" y="3868831"/>
            <a:ext cx="22582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Поставить на учет автомобиль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7" name="Выноска-облако 46"/>
          <p:cNvSpPr/>
          <p:nvPr/>
        </p:nvSpPr>
        <p:spPr>
          <a:xfrm>
            <a:off x="8261489" y="4366875"/>
            <a:ext cx="1474330" cy="949157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8285031" y="4487510"/>
            <a:ext cx="1427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Совершить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 сделку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8" name="Выноска-облако 47"/>
          <p:cNvSpPr/>
          <p:nvPr/>
        </p:nvSpPr>
        <p:spPr>
          <a:xfrm flipH="1">
            <a:off x="3521531" y="3334855"/>
            <a:ext cx="2458191" cy="1137254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482879" y="3465277"/>
            <a:ext cx="2511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Записать ребенка в детский сад, школу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9" name="Выноска-облако 48"/>
          <p:cNvSpPr/>
          <p:nvPr/>
        </p:nvSpPr>
        <p:spPr>
          <a:xfrm rot="21169438" flipH="1">
            <a:off x="199674" y="3710973"/>
            <a:ext cx="2894256" cy="1042344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 rot="21368164">
            <a:off x="288480" y="3889572"/>
            <a:ext cx="27166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Подать заявление для поступления в вуз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0" name="Выноска-облако 49"/>
          <p:cNvSpPr/>
          <p:nvPr/>
        </p:nvSpPr>
        <p:spPr>
          <a:xfrm rot="21124620" flipH="1">
            <a:off x="2389617" y="4152997"/>
            <a:ext cx="2799042" cy="1221748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 rot="21354922">
            <a:off x="2493290" y="4202892"/>
            <a:ext cx="25353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Получить государственные и муниципальные услуги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09224" y="4737559"/>
            <a:ext cx="1014719" cy="2025015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726557" y="662093"/>
            <a:ext cx="8632684" cy="900541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8" y="4930008"/>
            <a:ext cx="645371" cy="96104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67103" y="5561828"/>
            <a:ext cx="4680629" cy="12003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Для удостоверения личности нужно предварительно записаться по телефону Филиала </a:t>
            </a:r>
            <a:r>
              <a:rPr lang="ru-RU" b="1" dirty="0">
                <a:solidFill>
                  <a:srgbClr val="002060"/>
                </a:solidFill>
              </a:rPr>
              <a:t>Кадастровой палаты по Пермскому </a:t>
            </a:r>
            <a:r>
              <a:rPr lang="ru-RU" b="1" dirty="0" smtClean="0">
                <a:solidFill>
                  <a:srgbClr val="002060"/>
                </a:solidFill>
              </a:rPr>
              <a:t>краю: </a:t>
            </a:r>
            <a:r>
              <a:rPr lang="ru-RU" b="1" dirty="0">
                <a:solidFill>
                  <a:srgbClr val="002060"/>
                </a:solidFill>
              </a:rPr>
              <a:t>(342) 201-71-15 (</a:t>
            </a:r>
            <a:r>
              <a:rPr lang="ru-RU" b="1" dirty="0" smtClean="0">
                <a:solidFill>
                  <a:srgbClr val="002060"/>
                </a:solidFill>
              </a:rPr>
              <a:t>доб. </a:t>
            </a:r>
            <a:r>
              <a:rPr lang="ru-RU" b="1" dirty="0">
                <a:solidFill>
                  <a:srgbClr val="002060"/>
                </a:solidFill>
              </a:rPr>
              <a:t>6</a:t>
            </a:r>
            <a:r>
              <a:rPr lang="ru-RU" b="1" dirty="0" smtClean="0">
                <a:solidFill>
                  <a:srgbClr val="002060"/>
                </a:solidFill>
              </a:rPr>
              <a:t>) 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0144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241</Words>
  <Application>Microsoft Office PowerPoint</Application>
  <PresentationFormat>Широкоэкранный</PresentationFormat>
  <Paragraphs>61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61</cp:revision>
  <dcterms:created xsi:type="dcterms:W3CDTF">2020-04-14T08:17:38Z</dcterms:created>
  <dcterms:modified xsi:type="dcterms:W3CDTF">2020-04-16T12:59:23Z</dcterms:modified>
</cp:coreProperties>
</file>